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7" r:id="rId3"/>
    <p:sldId id="383" r:id="rId4"/>
    <p:sldId id="403" r:id="rId5"/>
    <p:sldId id="411" r:id="rId6"/>
    <p:sldId id="412" r:id="rId7"/>
    <p:sldId id="413" r:id="rId8"/>
    <p:sldId id="414" r:id="rId9"/>
    <p:sldId id="415" r:id="rId10"/>
    <p:sldId id="416" r:id="rId11"/>
    <p:sldId id="417" r:id="rId12"/>
    <p:sldId id="418" r:id="rId13"/>
    <p:sldId id="419" r:id="rId14"/>
    <p:sldId id="420" r:id="rId15"/>
    <p:sldId id="421" r:id="rId16"/>
    <p:sldId id="422" r:id="rId17"/>
    <p:sldId id="423" r:id="rId18"/>
    <p:sldId id="424" r:id="rId19"/>
    <p:sldId id="425" r:id="rId20"/>
    <p:sldId id="351" r:id="rId21"/>
    <p:sldId id="402" r:id="rId22"/>
    <p:sldId id="410" r:id="rId23"/>
    <p:sldId id="260" r:id="rId24"/>
  </p:sldIdLst>
  <p:sldSz cx="12384088" cy="698341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9"/>
    <p:restoredTop sz="94626"/>
  </p:normalViewPr>
  <p:slideViewPr>
    <p:cSldViewPr snapToGrid="0" snapToObjects="1">
      <p:cViewPr varScale="1">
        <p:scale>
          <a:sx n="109" d="100"/>
          <a:sy n="109" d="100"/>
        </p:scale>
        <p:origin x="20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2015640" y="3749760"/>
            <a:ext cx="950076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883920" y="374976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2015640" y="374976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4227480" y="1633680"/>
            <a:ext cx="5076720" cy="405072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4227480" y="1633680"/>
            <a:ext cx="5076720" cy="405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015640" y="278280"/>
            <a:ext cx="9748440" cy="5404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2015640" y="374976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4050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883920" y="374976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883920" y="1633680"/>
            <a:ext cx="463608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2015640" y="3749760"/>
            <a:ext cx="9500760" cy="1932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14"/>
          <a:stretch/>
        </p:blipFill>
        <p:spPr>
          <a:xfrm>
            <a:off x="360" y="0"/>
            <a:ext cx="12416400" cy="6984000"/>
          </a:xfrm>
          <a:prstGeom prst="rect">
            <a:avLst/>
          </a:prstGeom>
          <a:ln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015640" y="278280"/>
            <a:ext cx="9748440" cy="116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059" spc="-1">
                <a:latin typeface="Raleway"/>
              </a:rPr>
              <a:t>Click to edit the title text format</a:t>
            </a:r>
            <a:endParaRPr/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2015640" y="1633680"/>
            <a:ext cx="9500760" cy="40507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2960" spc="-1">
                <a:latin typeface="TlwgTypewriter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050505"/>
              </a:buClr>
              <a:buSzPct val="25000"/>
              <a:buFont typeface="Symbol" charset="2"/>
              <a:buChar char=""/>
            </a:pPr>
            <a:r>
              <a:rPr lang="de-DE" sz="2580" spc="-1">
                <a:latin typeface="TlwgTypewriter"/>
              </a:rPr>
              <a:t>Second Outline Level</a:t>
            </a:r>
            <a:endParaRPr/>
          </a:p>
          <a:p>
            <a:pPr marL="1296000" lvl="2" indent="-288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2220" spc="-1">
                <a:latin typeface="TlwgTypewriter"/>
              </a:rPr>
              <a:t>Third Outline Level</a:t>
            </a:r>
            <a:endParaRPr/>
          </a:p>
          <a:p>
            <a:pPr marL="1728000" lvl="3" indent="-216000">
              <a:buClr>
                <a:srgbClr val="050505"/>
              </a:buClr>
              <a:buSzPct val="25000"/>
              <a:buFont typeface="Symbol" charset="2"/>
              <a:buChar char=""/>
            </a:pPr>
            <a:r>
              <a:rPr lang="de-DE" sz="1850" spc="-1">
                <a:latin typeface="TlwgTypewriter"/>
              </a:rPr>
              <a:t>Fourth Outline Level</a:t>
            </a:r>
            <a:endParaRPr/>
          </a:p>
          <a:p>
            <a:pPr marL="2160000" lvl="4" indent="-216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1850" spc="-1">
                <a:latin typeface="TlwgTypewriter"/>
              </a:rPr>
              <a:t>Fifth Outline Level</a:t>
            </a:r>
            <a:endParaRPr/>
          </a:p>
          <a:p>
            <a:pPr marL="2592000" lvl="5" indent="-216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1850" spc="-1">
                <a:latin typeface="TlwgTypewriter"/>
              </a:rPr>
              <a:t>Sixth Outline Level</a:t>
            </a:r>
            <a:endParaRPr/>
          </a:p>
          <a:p>
            <a:pPr marL="3024000" lvl="6" indent="-216000"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lang="de-DE" sz="1850" spc="-1">
                <a:latin typeface="TlwgTypewriter"/>
              </a:rPr>
              <a:t>Seventh Outline Level</a:t>
            </a:r>
            <a:endParaRPr/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618840" y="6361920"/>
            <a:ext cx="2885040" cy="4813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4234680" y="6361920"/>
            <a:ext cx="3925080" cy="48132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de-DE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8878680" y="6361920"/>
            <a:ext cx="2885040" cy="48132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 spc="-1">
                <a:latin typeface="TlwgTypewriter"/>
              </a:rPr>
              <a:t>Slide </a:t>
            </a:r>
            <a:fld id="{101116CE-3608-45DE-942D-D565D3A06CFB}" type="slidenum">
              <a:rPr lang="de-DE" sz="1400" spc="-1">
                <a:latin typeface="TlwgTypewriter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eekstuff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xplainshell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jpummil@uark.edu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1" name="TextShape 1"/>
          <p:cNvSpPr txBox="1"/>
          <p:nvPr/>
        </p:nvSpPr>
        <p:spPr>
          <a:xfrm>
            <a:off x="2015640" y="62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2" name="Picture 41"/>
          <p:cNvPicPr/>
          <p:nvPr/>
        </p:nvPicPr>
        <p:blipFill>
          <a:blip r:embed="rId3"/>
          <a:stretch/>
        </p:blipFill>
        <p:spPr>
          <a:xfrm>
            <a:off x="4449960" y="1497960"/>
            <a:ext cx="4838040" cy="4046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8CBBAE-7221-3049-AC83-5052D85E0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598" y="1073994"/>
            <a:ext cx="8427569" cy="500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52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look at some new system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whoami</a:t>
            </a:r>
            <a:r>
              <a:rPr lang="en-US" dirty="0">
                <a:solidFill>
                  <a:schemeClr val="bg2"/>
                </a:solidFill>
              </a:rPr>
              <a:t> – who does the computer recognize you as?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w, who – who else is logged into the same computer?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uptime – how long has the computer been running without reboot?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uname</a:t>
            </a:r>
            <a:r>
              <a:rPr lang="en-US" dirty="0">
                <a:solidFill>
                  <a:schemeClr val="bg2"/>
                </a:solidFill>
              </a:rPr>
              <a:t> (-a) – detailed info about the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free – display information on system memory (not on Mac OSX)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df</a:t>
            </a:r>
            <a:r>
              <a:rPr lang="en-US" dirty="0">
                <a:solidFill>
                  <a:schemeClr val="bg2"/>
                </a:solidFill>
              </a:rPr>
              <a:t> – display information on system disk storage and layout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du – display disk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ps</a:t>
            </a:r>
            <a:r>
              <a:rPr lang="en-US" dirty="0">
                <a:solidFill>
                  <a:schemeClr val="bg2"/>
                </a:solidFill>
              </a:rPr>
              <a:t> – process (job or task)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kill – stop or interrupt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top – dynamic tool to display system stats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With these in mind, now let’s write some short shell scripts!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358556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7DCA3-6A61-7F43-86B2-6A8F6F011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283" y="1105539"/>
            <a:ext cx="8316199" cy="494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64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look at some new system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whoami</a:t>
            </a:r>
            <a:r>
              <a:rPr lang="en-US" dirty="0">
                <a:solidFill>
                  <a:schemeClr val="bg2"/>
                </a:solidFill>
              </a:rPr>
              <a:t> – who does the computer recognize you as?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w, who – who else is logged into the same computer?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uptime – how long has the computer been running without reboot?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uname</a:t>
            </a:r>
            <a:r>
              <a:rPr lang="en-US" dirty="0">
                <a:solidFill>
                  <a:schemeClr val="bg2"/>
                </a:solidFill>
              </a:rPr>
              <a:t> (-a) – detailed info about the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free – display information on system memory (not on Mac OSX)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df</a:t>
            </a:r>
            <a:r>
              <a:rPr lang="en-US" dirty="0">
                <a:solidFill>
                  <a:schemeClr val="bg2"/>
                </a:solidFill>
              </a:rPr>
              <a:t> – display information on system disk storage and layout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du – display disk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ps</a:t>
            </a:r>
            <a:r>
              <a:rPr lang="en-US" dirty="0"/>
              <a:t> – process (job or task)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kill – stop or interrupt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top – dynamic tool to display system stats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With these in mind, now let’s write some short shell scripts!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840043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84F2F-6558-4E47-B36A-32BD08511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72" y="1068768"/>
            <a:ext cx="8445154" cy="50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43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look at some new system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whoami</a:t>
            </a:r>
            <a:r>
              <a:rPr lang="en-US" dirty="0">
                <a:solidFill>
                  <a:schemeClr val="bg2"/>
                </a:solidFill>
              </a:rPr>
              <a:t> – who does the computer recognize you as?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w, who – who else is logged into the same computer?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uptime – how long has the computer been running without reboot?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uname</a:t>
            </a:r>
            <a:r>
              <a:rPr lang="en-US" dirty="0">
                <a:solidFill>
                  <a:schemeClr val="bg2"/>
                </a:solidFill>
              </a:rPr>
              <a:t> (-a) – detailed info about the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free – display information on system memory (not on Mac OSX)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df</a:t>
            </a:r>
            <a:r>
              <a:rPr lang="en-US" dirty="0">
                <a:solidFill>
                  <a:schemeClr val="bg2"/>
                </a:solidFill>
              </a:rPr>
              <a:t> – display information on system disk storage and layout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du – display disk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ps</a:t>
            </a:r>
            <a:r>
              <a:rPr lang="en-US" dirty="0">
                <a:solidFill>
                  <a:schemeClr val="bg2"/>
                </a:solidFill>
              </a:rPr>
              <a:t> – process (job or task)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kill – stop or interrupt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top – dynamic tool to display system stats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With these in mind, now let’s write some short shell scripts!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7889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F4C05-7AC7-0343-A117-8A26621FB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258" y="1067512"/>
            <a:ext cx="8449382" cy="502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00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look at some new system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whoami</a:t>
            </a:r>
            <a:r>
              <a:rPr lang="en-US" dirty="0">
                <a:solidFill>
                  <a:schemeClr val="bg2"/>
                </a:solidFill>
              </a:rPr>
              <a:t> – who does the computer recognize you as?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w, who – who else is logged into the same computer?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uptime – how long has the computer been running without reboot?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uname</a:t>
            </a:r>
            <a:r>
              <a:rPr lang="en-US" dirty="0">
                <a:solidFill>
                  <a:schemeClr val="bg2"/>
                </a:solidFill>
              </a:rPr>
              <a:t> (-a) – detailed info about the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free – display information on system memory (not on Mac OSX)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df</a:t>
            </a:r>
            <a:r>
              <a:rPr lang="en-US" dirty="0">
                <a:solidFill>
                  <a:schemeClr val="bg2"/>
                </a:solidFill>
              </a:rPr>
              <a:t> – display information on system disk storage and layout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du – display disk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ps</a:t>
            </a:r>
            <a:r>
              <a:rPr lang="en-US" dirty="0">
                <a:solidFill>
                  <a:schemeClr val="bg2"/>
                </a:solidFill>
              </a:rPr>
              <a:t> – process (job or task)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kill – stop or interrupt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top – dynamic tool to display system stats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With these in mind, now let’s write some short shell scripts!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268726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5ADF8-8900-A841-A95F-1A16A3D37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34" y="1072252"/>
            <a:ext cx="8433430" cy="50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77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C1082C-1068-474A-8CED-E0CEC7C7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014" y="1119430"/>
            <a:ext cx="8462738" cy="502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63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5-10 minutes for class discussion and dialog over previous lesson(s)…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Questions about previous lecture(s)?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Discussion of Final Project progress?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General Questions about scientific computing?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79019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algn="ctr"/>
            <a:r>
              <a:rPr lang="en-US" b="1" dirty="0"/>
              <a:t>Half time!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5-10 minute break…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426795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For the rest of this class session, experiment with: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the commands you have learned this week with their various flags, think about and experiment with your own unique combinations.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Search for an acceptable alternative command for “free” which does work on OSX/Mac.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Determine the answers using what you’ve learned so far: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How many processes are running on your iMac?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How much space is Used/Available on your </a:t>
            </a:r>
            <a:r>
              <a:rPr lang="en-US" dirty="0" err="1"/>
              <a:t>harddisk</a:t>
            </a:r>
            <a:r>
              <a:rPr lang="en-US" dirty="0"/>
              <a:t>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How long has your iMac been running since last reboot?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How much space are you using in /</a:t>
            </a:r>
            <a:r>
              <a:rPr lang="en-US" dirty="0" err="1"/>
              <a:t>usr</a:t>
            </a:r>
            <a:r>
              <a:rPr lang="en-US" dirty="0"/>
              <a:t>/bin?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2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>
                <a:latin typeface="Arial"/>
              </a:rPr>
              <a:t>Scientific Computing for Biologists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185202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Great web site for TONS of examples: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https://www.thegeekstuff.com/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https://explainshell.com/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600638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703769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pPr algn="ctr">
              <a:lnSpc>
                <a:spcPct val="200000"/>
              </a:lnSpc>
            </a:pPr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Jeff </a:t>
            </a:r>
            <a:r>
              <a:rPr lang="en-US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Pummill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Director – Strategic Initiatives &amp; User Services</a:t>
            </a:r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Arkansas High Performance Computing Center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Adjunct Graduate Faculty – Biological Sciences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University of Arkansas – JBHT 410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  <a:hlinkClick r:id="rId3"/>
              </a:rPr>
              <a:t>jpummil@uark.edu</a:t>
            </a:r>
            <a:endParaRPr lang="en-US" dirty="0"/>
          </a:p>
          <a:p>
            <a:pPr algn="ctr"/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@</a:t>
            </a:r>
            <a:r>
              <a:rPr lang="en-US" spc="-1" dirty="0" err="1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jpummil</a:t>
            </a:r>
            <a:r>
              <a:rPr lang="en-US" spc="-1" dirty="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on Twitter</a:t>
            </a: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166506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853280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look at some new system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wget</a:t>
            </a:r>
            <a:r>
              <a:rPr lang="en-US" dirty="0"/>
              <a:t> - non-interactive network downloader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ASCII vs Binary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file – determine file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gzip</a:t>
            </a:r>
            <a:r>
              <a:rPr lang="en-US" dirty="0"/>
              <a:t> – compression / decompression tool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tar – manipulate tape archives (aggregate files)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time – time command execution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With these in mind, now let’s write some short shell scripts!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875966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51DE2-7597-D04C-AC25-454F7F4C0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686" y="1034748"/>
            <a:ext cx="8225394" cy="490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74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look at some new system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whoami</a:t>
            </a:r>
            <a:r>
              <a:rPr lang="en-US" dirty="0">
                <a:solidFill>
                  <a:schemeClr val="bg2"/>
                </a:solidFill>
              </a:rPr>
              <a:t> – who does the computer recognize you as?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w, who – who else is logged into the same computer?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uptime – how long has the computer been running without reboot?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uname</a:t>
            </a:r>
            <a:r>
              <a:rPr lang="en-US" dirty="0"/>
              <a:t> (-a) – detailed info about the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free – display information on system memory (not on Mac OSX)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df</a:t>
            </a:r>
            <a:r>
              <a:rPr lang="en-US" dirty="0">
                <a:solidFill>
                  <a:schemeClr val="bg2"/>
                </a:solidFill>
              </a:rPr>
              <a:t> – display information on system disk storage and layout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du – display disk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ps</a:t>
            </a:r>
            <a:r>
              <a:rPr lang="en-US" dirty="0">
                <a:solidFill>
                  <a:schemeClr val="bg2"/>
                </a:solidFill>
              </a:rPr>
              <a:t> – process (job or task)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kill – stop or interrupt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top – dynamic tool to display system stats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With these in mind, now let’s write some short shell scripts!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12463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960A2A-0FC8-0F49-A80C-0140D8B65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07" y="1047237"/>
            <a:ext cx="8204351" cy="488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18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look at some new system commands to incorporate: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whoami</a:t>
            </a:r>
            <a:r>
              <a:rPr lang="en-US" dirty="0">
                <a:solidFill>
                  <a:schemeClr val="bg2"/>
                </a:solidFill>
              </a:rPr>
              <a:t> – who does the computer recognize you as?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w, who – who else is logged into the same computer?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uptime – how long has the computer been running without reboot?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uname</a:t>
            </a:r>
            <a:r>
              <a:rPr lang="en-US" dirty="0">
                <a:solidFill>
                  <a:schemeClr val="bg2"/>
                </a:solidFill>
              </a:rPr>
              <a:t> (-a) – detailed info about the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free – display information on system memory (not on Mac OSX)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df</a:t>
            </a:r>
            <a:r>
              <a:rPr lang="en-US" dirty="0">
                <a:solidFill>
                  <a:schemeClr val="bg2"/>
                </a:solidFill>
              </a:rPr>
              <a:t> – display information on system disk storage and layout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du – display disk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ps</a:t>
            </a:r>
            <a:r>
              <a:rPr lang="en-US" dirty="0">
                <a:solidFill>
                  <a:schemeClr val="bg2"/>
                </a:solidFill>
              </a:rPr>
              <a:t> – process (job or task)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kill – stop or interrupt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top – dynamic tool to display system stats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With these in mind, now let’s write some short shell scripts!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075254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00203" y="1332186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EF7B1-98DB-4649-9240-4950AB17F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370" y="1137095"/>
            <a:ext cx="9254026" cy="488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32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9702360" y="6048000"/>
            <a:ext cx="2681640" cy="91404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789729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45" name="TextShape 2"/>
          <p:cNvSpPr txBox="1"/>
          <p:nvPr/>
        </p:nvSpPr>
        <p:spPr>
          <a:xfrm>
            <a:off x="2910960" y="1443960"/>
            <a:ext cx="7920360" cy="4492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/>
          <a:p>
            <a:r>
              <a:rPr lang="en-US" dirty="0"/>
              <a:t>So, let’s look at some new system commands to incorporate: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whoami</a:t>
            </a:r>
            <a:r>
              <a:rPr lang="en-US" dirty="0">
                <a:solidFill>
                  <a:schemeClr val="bg2"/>
                </a:solidFill>
              </a:rPr>
              <a:t> – who does the computer recognize you as?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w, who – who else is logged into the same computer?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uptime – how long has the computer been running without reboot?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uname</a:t>
            </a:r>
            <a:r>
              <a:rPr lang="en-US" dirty="0">
                <a:solidFill>
                  <a:schemeClr val="bg2"/>
                </a:solidFill>
              </a:rPr>
              <a:t> (-a) – detailed info about the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free – display information on system memory (not on Mac OSX)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df</a:t>
            </a:r>
            <a:r>
              <a:rPr lang="en-US" dirty="0"/>
              <a:t> – display information on system disk storage and layout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du – display disk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ps</a:t>
            </a:r>
            <a:r>
              <a:rPr lang="en-US" dirty="0">
                <a:solidFill>
                  <a:schemeClr val="bg2"/>
                </a:solidFill>
              </a:rPr>
              <a:t> – process (job or task)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kill – stop or interrupt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top – dynamic tool to display system stats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With these in mind, now let’s write some short shell scripts!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C550EC7-C1AC-BF40-B6C9-60F3AD50511A}"/>
              </a:ext>
            </a:extLst>
          </p:cNvPr>
          <p:cNvSpPr txBox="1"/>
          <p:nvPr/>
        </p:nvSpPr>
        <p:spPr>
          <a:xfrm>
            <a:off x="1317824" y="278280"/>
            <a:ext cx="9748440" cy="11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pc="-1" dirty="0">
                <a:latin typeface="Arial"/>
              </a:rPr>
              <a:t>Scientific Computing </a:t>
            </a:r>
            <a:r>
              <a:rPr lang="de-DE" sz="2400" b="1" spc="-1" dirty="0" err="1">
                <a:latin typeface="Arial"/>
              </a:rPr>
              <a:t>for</a:t>
            </a:r>
            <a:r>
              <a:rPr lang="de-DE" sz="2400" b="1" spc="-1" dirty="0">
                <a:latin typeface="Arial"/>
              </a:rPr>
              <a:t> </a:t>
            </a:r>
            <a:r>
              <a:rPr lang="de-DE" sz="2400" b="1" spc="-1" dirty="0" err="1">
                <a:latin typeface="Arial"/>
              </a:rPr>
              <a:t>Biologists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57439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DNA</Template>
  <TotalTime>185097</TotalTime>
  <Words>1209</Words>
  <Application>Microsoft Macintosh PowerPoint</Application>
  <PresentationFormat>Custom</PresentationFormat>
  <Paragraphs>173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Raleway</vt:lpstr>
      <vt:lpstr>Symbol</vt:lpstr>
      <vt:lpstr>Times New Roman</vt:lpstr>
      <vt:lpstr>TlwgTypewriter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Pummill</dc:creator>
  <cp:lastModifiedBy>Jeff F. Pummill</cp:lastModifiedBy>
  <cp:revision>344</cp:revision>
  <dcterms:created xsi:type="dcterms:W3CDTF">2014-11-10T10:41:22Z</dcterms:created>
  <dcterms:modified xsi:type="dcterms:W3CDTF">2019-04-23T19:34:45Z</dcterms:modified>
  <dc:language>en-US</dc:language>
</cp:coreProperties>
</file>